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E7B050-E4C9-4671-9051-F79FAB2C746F}" v="2" dt="2024-11-05T13:32:51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80" autoAdjust="0"/>
    <p:restoredTop sz="96374" autoAdjust="0"/>
  </p:normalViewPr>
  <p:slideViewPr>
    <p:cSldViewPr>
      <p:cViewPr varScale="1">
        <p:scale>
          <a:sx n="82" d="100"/>
          <a:sy n="82" d="100"/>
        </p:scale>
        <p:origin x="7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A7E7B050-E4C9-4671-9051-F79FAB2C746F}"/>
    <pc:docChg chg="modSld sldOrd">
      <pc:chgData name="Gerland, James R" userId="df8bc3f8-71fb-4c03-949f-ec5e4153872d" providerId="ADAL" clId="{A7E7B050-E4C9-4671-9051-F79FAB2C746F}" dt="2024-11-05T13:32:48.703" v="2" actId="20578"/>
      <pc:docMkLst>
        <pc:docMk/>
      </pc:docMkLst>
      <pc:sldChg chg="ord">
        <pc:chgData name="Gerland, James R" userId="df8bc3f8-71fb-4c03-949f-ec5e4153872d" providerId="ADAL" clId="{A7E7B050-E4C9-4671-9051-F79FAB2C746F}" dt="2024-11-05T13:28:31.144" v="1"/>
        <pc:sldMkLst>
          <pc:docMk/>
          <pc:sldMk cId="3213523856" sldId="261"/>
        </pc:sldMkLst>
      </pc:sldChg>
      <pc:sldChg chg="modSp">
        <pc:chgData name="Gerland, James R" userId="df8bc3f8-71fb-4c03-949f-ec5e4153872d" providerId="ADAL" clId="{A7E7B050-E4C9-4671-9051-F79FAB2C746F}" dt="2024-11-05T13:32:48.703" v="2" actId="20578"/>
        <pc:sldMkLst>
          <pc:docMk/>
          <pc:sldMk cId="368393572" sldId="270"/>
        </pc:sldMkLst>
        <pc:spChg chg="mod">
          <ac:chgData name="Gerland, James R" userId="df8bc3f8-71fb-4c03-949f-ec5e4153872d" providerId="ADAL" clId="{A7E7B050-E4C9-4671-9051-F79FAB2C746F}" dt="2024-11-05T13:32:48.703" v="2" actId="20578"/>
          <ac:spMkLst>
            <pc:docMk/>
            <pc:sldMk cId="368393572" sldId="270"/>
            <ac:spMk id="8" creationId="{508D6BD9-44BB-4A60-A8CE-C1C79C6BD5A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11/5/2024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0" y="2590800"/>
            <a:ext cx="5943599" cy="914400"/>
          </a:xfrm>
        </p:spPr>
        <p:txBody>
          <a:bodyPr/>
          <a:lstStyle/>
          <a:p>
            <a:r>
              <a:rPr lang="en-US" dirty="0"/>
              <a:t>How to work      with files, uploads, and images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7BF0295-F17C-45A9-BBBD-078606BF9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1268"/>
            <a:ext cx="7315200" cy="369332"/>
          </a:xfrm>
        </p:spPr>
        <p:txBody>
          <a:bodyPr/>
          <a:lstStyle/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open and close a file</a:t>
            </a:r>
            <a:endParaRPr lang="en-US" dirty="0"/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4D5A3D72-8624-4E0F-8391-6C49BE9E8506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472289535"/>
              </p:ext>
            </p:extLst>
          </p:nvPr>
        </p:nvGraphicFramePr>
        <p:xfrm>
          <a:off x="914400" y="1085306"/>
          <a:ext cx="7315200" cy="2194560"/>
        </p:xfrm>
        <a:graphic>
          <a:graphicData uri="http://schemas.openxmlformats.org/drawingml/2006/table">
            <a:tbl>
              <a:tblPr firstRow="1"/>
              <a:tblGrid>
                <a:gridCol w="2989006">
                  <a:extLst>
                    <a:ext uri="{9D8B030D-6E8A-4147-A177-3AD203B41FA5}">
                      <a16:colId xmlns:a16="http://schemas.microsoft.com/office/drawing/2014/main" val="2217777597"/>
                    </a:ext>
                  </a:extLst>
                </a:gridCol>
                <a:gridCol w="4326194">
                  <a:extLst>
                    <a:ext uri="{9D8B030D-6E8A-4147-A177-3AD203B41FA5}">
                      <a16:colId xmlns:a16="http://schemas.microsoft.com/office/drawing/2014/main" val="4239488778"/>
                    </a:ext>
                  </a:extLst>
                </a:gridCol>
              </a:tblGrid>
              <a:tr h="3302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Function</a:t>
                      </a: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80922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fopen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$path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$mode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Opens the specified file with the specified mode and returns a file handle.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420076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feof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$file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TRUE when the end of the specified file is reached.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090195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fclose(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$file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Closes the specified file.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613503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C5F3452-A674-4859-9BAE-1710FAA8A1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390904"/>
            <a:ext cx="7315200" cy="533400"/>
          </a:xfrm>
        </p:spPr>
        <p:txBody>
          <a:bodyPr/>
          <a:lstStyle/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read from and write to a file</a:t>
            </a:r>
          </a:p>
          <a:p>
            <a:endParaRPr lang="en-US" sz="2400" dirty="0"/>
          </a:p>
        </p:txBody>
      </p:sp>
      <p:graphicFrame>
        <p:nvGraphicFramePr>
          <p:cNvPr id="11" name="Table Placeholder 10">
            <a:extLst>
              <a:ext uri="{FF2B5EF4-FFF2-40B4-BE49-F238E27FC236}">
                <a16:creationId xmlns:a16="http://schemas.microsoft.com/office/drawing/2014/main" id="{9CDDD65A-8348-477A-8104-84D175EB22BF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552821543"/>
              </p:ext>
            </p:extLst>
          </p:nvPr>
        </p:nvGraphicFramePr>
        <p:xfrm>
          <a:off x="914400" y="3848104"/>
          <a:ext cx="7315200" cy="2171696"/>
        </p:xfrm>
        <a:graphic>
          <a:graphicData uri="http://schemas.openxmlformats.org/drawingml/2006/table">
            <a:tbl>
              <a:tblPr firstRow="1"/>
              <a:tblGrid>
                <a:gridCol w="2989006">
                  <a:extLst>
                    <a:ext uri="{9D8B030D-6E8A-4147-A177-3AD203B41FA5}">
                      <a16:colId xmlns:a16="http://schemas.microsoft.com/office/drawing/2014/main" val="3739386835"/>
                    </a:ext>
                  </a:extLst>
                </a:gridCol>
                <a:gridCol w="4326194">
                  <a:extLst>
                    <a:ext uri="{9D8B030D-6E8A-4147-A177-3AD203B41FA5}">
                      <a16:colId xmlns:a16="http://schemas.microsoft.com/office/drawing/2014/main" val="47802386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Function</a:t>
                      </a:r>
                    </a:p>
                  </a:txBody>
                  <a:tcPr marL="73152" marR="73152" marT="42862" marB="4286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73152" marR="73152" marT="42862" marB="4286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677706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fread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$file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$length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2862" marB="4286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Reads up to the specified number of bytes from the specified file.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2862" marB="4286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16069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fgets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$file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2862" marB="4286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Reads a line from the specified file.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2862" marB="4286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718804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fwrite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$file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$data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2862" marB="4286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Writes the specified string data to the specified file.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2862" marB="4286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315977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6FC56D-FEFE-4E92-A660-299C0B00E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4D4C8-062B-4C11-B3AE-4128FCE86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844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54A01-D4EB-4E68-B5C0-034D86388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 from a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E9450-0A3B-45DA-8C0B-CBE9654EA5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$file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fopen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('usernames.txt',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'';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(!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feof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($file))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fgets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($file);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($name === false) { continue;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$name = trim($name);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 == 0 ||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0, 1) == '#')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continue;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$names .= "&lt;div&gt;" . $name . "&lt;/div&gt;\n";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fclose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($file);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$names;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12F39D-D7A1-4D08-9CF5-3AB7DC81E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CF6DD8-484B-4BE1-9FED-A6D4C8DFE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909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960D8-0448-49E0-94D0-FBEB11343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 to a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043763-0D36-45D8-95D5-94F87D2630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scandir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$file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fopen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('listing.txt',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($items as $item)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$path . DIRECTORY_SEPARATOR . $item;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fwrite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($file, $item . "\n");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fclose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($file);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44A3C6-A9E6-461C-BF33-8DE5F8595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CCBE73-03D9-459B-AAC6-DA66D7B5B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173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18A67-4307-49CA-9334-7A4BC008A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to copy, rename, and delete files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A5B63-028A-4E40-8AE7-44B6CCEB65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copy($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$newname)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rename($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$newname)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unlink($name)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Copy a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$name1 = 'message.txt';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$name2 = 'message_2.txt';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($name1))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$success = copy($name1, $name2);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($success)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'&lt;div&gt;File was copied.&lt;/div&gt;';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49E521-6956-4E5D-A8D0-2D674631B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FB3434-A3CB-4BFF-B9DF-B696EAC20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29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9AA43-5097-4E37-B93B-E5A73739D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Rename a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3DB5A-29CA-4993-907A-C3029B0174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$name2 = 'message_2.txt';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$name3 = 'message_copy.txt';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($name2))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$success = rename($name2, $name3);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($success)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'&lt;div&gt;File was renamed.&lt;/div&gt;';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 a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$name3 = 'message_copy.txt';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($name3))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$success = unlink($name3);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($success)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'&lt;div&gt;File was deleted.&lt;/div&gt;';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09B8B-1E8D-45F6-BD4C-00FAC6C6F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271014-94C4-4500-B97B-74CFC544A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540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68D9755-93A0-480B-BFC1-751351591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HTML form for uploading a file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8D6BD9-44BB-4A60-A8CE-C1C79C6BD5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&lt;form action="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method="post" 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enctype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="multipart/form-data"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&lt;input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type="file"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name="file1"&gt;&lt;br&gt;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&lt;input type="submit" value="Upload"&gt;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&lt;/form&gt;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browser display of the HTML</a:t>
            </a:r>
          </a:p>
          <a:p>
            <a:endParaRPr lang="en-US" sz="1600" dirty="0"/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1B60B2ED-D1E0-4121-9708-60ADDF19FFB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143001" y="3048000"/>
            <a:ext cx="3048000" cy="9775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F9C655-671C-49DC-BAA7-3ECFBFA9D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5B4F3A-BEE4-4286-B663-A26F7A7DD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C22,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15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93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35D00-96BC-4D85-B5FC-2FFAFF0FD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Elements of the $_FILES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4CB97-A51B-4267-A92E-CFB0BC34F6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'name'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'size'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tmp_name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'type'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'error'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Common error code values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UPLOAD_ERR_OK (no error)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UPLOAD_ERR_INI_SIZE (file was too large)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UPLOAD_ERR_PARTIAL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to save an uploaded file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move_uploaded_file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$new)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2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3A5F3B-1020-4938-B23A-32A84669A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4D514D-F1E1-48F3-AD1B-3B5752DA2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931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171CE-0BF3-4D5E-A9EB-5012493B0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for working with an uploaded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88A44-8B01-402B-BC6B-8B468462D6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tmp_name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$_FILES['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tmp_name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DIRECTORY_SEPARATOR . 'images';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$path . DIRECTORY_SEPARATOR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$_FILES['file1']['name'];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$success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move_uploaded_file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tmp_name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$name);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($success)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$name . ' has been uploaded.';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2F500-3E73-4622-8BBB-EB847C7F4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413CD-2123-49A4-8EDE-FB9E09164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259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9A655-A290-473B-87E8-0CEF231FB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that gets information about an image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ED7126-7473-485D-840B-F720D86151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getimagesize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IMAGETYPE constants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IMAGETYPE_JPEG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IMAGETYPE_GIF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IMAGETYPE_PNG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IMAGETYPE_WEBP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9F21FC-F320-406F-B8D1-67DB0E45B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FE13C5-0E31-4E4B-B81E-C77D68957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89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544DE-2A2B-4B0F-B2F8-A6A362F0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that gets information about an image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3DD25-9366-4194-B5FB-556F22A4C5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Set the path to the image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DIRECTORY_SEPARATOR 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'gibson_sg.png';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the image width, height, and type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image_info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getimagesize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image_width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image_info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image_height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image_info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image_info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CCB989-5F3A-43D7-BDCB-3EA889B80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A7C01-CE1A-4A60-AFDD-67F3D7E0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028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0B7C-2FB4-4DB9-A4B7-9464E9287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2E092-02DC-4AFC-8D97-423E55EB70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Get data from and save data in files.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Upload and save files from users, including image files.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new images, resize images, and work with image transparency.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general terms, describe the PHP functions for working with directories and files.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HTML for uploading a file and the PHP function for saving an uploaded file in a permanent directory.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general terms, describe the PHP functions for working with images, resizing images, and working with image transparency.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02C69E-7E93-4146-9F64-8EA85EA86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0D106E-6F00-41AD-AAE1-2C5FD379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139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871A4-82D8-4DDC-A482-4FBFBB7FC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that gets information about an image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B4DB5-8086-4B5E-8100-EE3A86D491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 the image type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IMAGETYPE_JPEG: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'This is a JPEG image.&lt;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IMAGETYPE_GIF: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'This is a GIF image.&lt;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IMAGETYPE_PNG: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'This is a PNG image.&lt;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IMAGETYPE_WEBP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'This is a WEBP image.&lt;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default: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'File must be a JPEG, GIF, or PNG image.&lt;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exit;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0F21E5-9F09-4929-9318-4016D009A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198A5D-0538-4209-A8CF-F523C2FC9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952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B9F96B1-00E7-49CB-9736-44CE02113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work with images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7D1F4506-45B7-4E36-B072-0611C9FADF86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958014646"/>
              </p:ext>
            </p:extLst>
          </p:nvPr>
        </p:nvGraphicFramePr>
        <p:xfrm>
          <a:off x="909034" y="1137852"/>
          <a:ext cx="7315199" cy="4348550"/>
        </p:xfrm>
        <a:graphic>
          <a:graphicData uri="http://schemas.openxmlformats.org/drawingml/2006/table">
            <a:tbl>
              <a:tblPr firstRow="1"/>
              <a:tblGrid>
                <a:gridCol w="3489305">
                  <a:extLst>
                    <a:ext uri="{9D8B030D-6E8A-4147-A177-3AD203B41FA5}">
                      <a16:colId xmlns:a16="http://schemas.microsoft.com/office/drawing/2014/main" val="2906608210"/>
                    </a:ext>
                  </a:extLst>
                </a:gridCol>
                <a:gridCol w="3825894">
                  <a:extLst>
                    <a:ext uri="{9D8B030D-6E8A-4147-A177-3AD203B41FA5}">
                      <a16:colId xmlns:a16="http://schemas.microsoft.com/office/drawing/2014/main" val="3794293961"/>
                    </a:ext>
                  </a:extLst>
                </a:gridCol>
              </a:tblGrid>
              <a:tr h="44091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73152" marR="73152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73152" marR="73152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38174"/>
                  </a:ext>
                </a:extLst>
              </a:tr>
              <a:tr h="78152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imagecreatefrom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xxx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$path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Creates an image of the </a:t>
                      </a:r>
                      <a:r>
                        <a:rPr lang="en-US" sz="20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xxx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type from the specified file path.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794258"/>
                  </a:ext>
                </a:extLst>
              </a:tr>
              <a:tr h="78152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imagesx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$image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the width of the specified image.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323093"/>
                  </a:ext>
                </a:extLst>
              </a:tr>
              <a:tr h="78152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imagesy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$image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the height of the specified image.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878978"/>
                  </a:ext>
                </a:extLst>
              </a:tr>
              <a:tr h="78152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xxx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$image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$path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Writes the specified image of the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xxx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type to the specified file path.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956941"/>
                  </a:ext>
                </a:extLst>
              </a:tr>
              <a:tr h="78152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imagedestroy(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$image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Frees any memory that’s used for the specified image.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9435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C7DCF4-BD1A-4817-A0F0-1F4823179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EA485A-955F-4FEB-ACC3-80A93A74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854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4F03D-FA12-4749-A385-A514BDD6A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reads and writes an image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5448BC-692C-49E5-812A-F4EB5FEC85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Set the paths for the images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DIRECTORY_SEPARATOR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'gibson_sg.png';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$image_path_2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DIRECTORY_SEPARATOR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'gibson_sg_2.png';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the image width, height, and type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image_info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getimagesize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image_info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048498-2DAF-4AF9-A68B-1F97221E0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B779C4-31F8-4DD9-BF86-AA8934E0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429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B110-74A0-4E2D-B2EF-21964E98D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reads and writes an image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DCC3D-FDEE-4AE7-92D9-7607BB7BD2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Set up the function names for the image type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IMAGETYPE_JPEG: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image_from_file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imagecreatefromjpeg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image_to_file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imagejpeg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IMAGETYPE_GIF: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image_from_file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imagecreatefromgif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image_to_file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imagegif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IMAGETYPE_PNG: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image_from_file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imagecreatefrompng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image_to_file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imagepng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default: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'File must be a JPEG, GIF, or PNG image.';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exit;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37E693-937D-44C8-B64E-F6400791E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D39B36-B151-4653-B3A6-FC1B21DC8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7334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F6870-767F-4579-B87F-5F3FAC13F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reads and writes an image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62FA13-E94C-4AD4-9465-24F35BE762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a new image from the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$image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image_from_file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Check the image's width and height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image_width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imagesx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($image);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image_height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imagesy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($image);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Write the image to a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image_to_file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($image, $image_path_2);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Free any memory associated with the image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imagedestroy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($image);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665B28-E448-46F2-9548-C2D8CFEE7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3A224-6037-492B-9EB8-4B7AD873C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039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15F5AFC-5D14-46FA-8E92-D722F51FF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can resize an image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E32076E8-3EAC-4B76-80E2-EB5CE5AECCC3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076395471"/>
              </p:ext>
            </p:extLst>
          </p:nvPr>
        </p:nvGraphicFramePr>
        <p:xfrm>
          <a:off x="914400" y="1143000"/>
          <a:ext cx="7315200" cy="2667000"/>
        </p:xfrm>
        <a:graphic>
          <a:graphicData uri="http://schemas.openxmlformats.org/drawingml/2006/table">
            <a:tbl>
              <a:tblPr firstRow="1"/>
              <a:tblGrid>
                <a:gridCol w="3777428">
                  <a:extLst>
                    <a:ext uri="{9D8B030D-6E8A-4147-A177-3AD203B41FA5}">
                      <a16:colId xmlns:a16="http://schemas.microsoft.com/office/drawing/2014/main" val="1251709880"/>
                    </a:ext>
                  </a:extLst>
                </a:gridCol>
                <a:gridCol w="3537772">
                  <a:extLst>
                    <a:ext uri="{9D8B030D-6E8A-4147-A177-3AD203B41FA5}">
                      <a16:colId xmlns:a16="http://schemas.microsoft.com/office/drawing/2014/main" val="4269890807"/>
                    </a:ext>
                  </a:extLst>
                </a:gridCol>
              </a:tblGrid>
              <a:tr h="438794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68473" marR="68473" marT="45649" marB="4564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473" marR="68473" marT="45649" marB="4564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076379"/>
                  </a:ext>
                </a:extLst>
              </a:tr>
              <a:tr h="77644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imagecreatetruecolor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$w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$h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473" marR="68473" marT="45649" marB="4564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an all-black truecolor image of the specified size.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473" marR="68473" marT="45649" marB="4564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492382"/>
                  </a:ext>
                </a:extLst>
              </a:tr>
              <a:tr h="145175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imagecopyresampled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$di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$dx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dy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sx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dw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$dh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sw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473" marR="68473" marT="45649" marB="4564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Copies a rectangular portion of the source image (s) to the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destination image (d), resizing the image if necessary.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473" marR="68473" marT="45649" marB="4564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44208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CCBBC1-C86D-4E1D-92C8-0AC5EFD2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550F55-78A4-4158-9C72-C0C66CDF9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548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F8B142B-F7DC-4010-8B51-36ED2587C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Resizing an image to 100 by 100 pixels maximum (part 1)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C66511B-01D3-4886-9FDF-379EAC6C3A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Set some variables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old_path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DIRECTORY_SEPARATOR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'gibson_sg.png';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new_path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DIRECTORY_SEPARATOR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'gibson_sg_100.png';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IMAGETYPE_PNG;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the old image and its height and width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imagecreatefrompng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old_path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old_width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imagesx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old_height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imagesy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Calculate height and width ratios for 100x100 maximum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width_ratio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old_width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100;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height_ratio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old_height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100;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BF447B-EA60-4CA0-8F7D-D357FC90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4BD826-3A70-4813-B276-D23AF458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1036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C67D1-39C7-4FE0-990D-3DB93EC80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Resizing an image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234C9-645D-4077-8AC9-6E96023C8C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If image larger than ratio, create the new image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width_ratio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height_ratio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Calculate height and width for the new image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$ratio = max($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width_ratio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height_ratio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new_height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round($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old_height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$ratio);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new_width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round($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old_width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$ratio);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Create the new image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imagecreatetruecolor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new_width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new_height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Copy old image to new image to resize the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new_x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 // Start new image in upper left corner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old_x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 // Copy old image from upper left corner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imagecopyresampled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new_x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old_x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new_width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new_height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old_width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old_height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C99F56-A1D6-4C2B-80A7-E03EEAC57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B9EACF-FC1E-489C-9A5A-6CB75E53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0885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0CBAB-796E-47FB-B1A5-0381289EA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Resizing an image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133B5-1A6F-4C68-83E8-51DA8E705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Write the new image to a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imagepng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new_path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Free any memory associated with the new image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imagedestroy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Free any memory associated with the old image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imagedestroy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563677-645B-4AD6-8CBF-30B8E7462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950CE-D31B-4C65-87D2-8C27D9965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3429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AAC50B-6A56-4140-8C64-1363FDD27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that work with image transparency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684D3CF8-7A9B-4E11-B55F-E707AFEA064A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420453711"/>
              </p:ext>
            </p:extLst>
          </p:nvPr>
        </p:nvGraphicFramePr>
        <p:xfrm>
          <a:off x="914400" y="1143000"/>
          <a:ext cx="7315200" cy="4876800"/>
        </p:xfrm>
        <a:graphic>
          <a:graphicData uri="http://schemas.openxmlformats.org/drawingml/2006/table">
            <a:tbl>
              <a:tblPr firstRow="1"/>
              <a:tblGrid>
                <a:gridCol w="3321011">
                  <a:extLst>
                    <a:ext uri="{9D8B030D-6E8A-4147-A177-3AD203B41FA5}">
                      <a16:colId xmlns:a16="http://schemas.microsoft.com/office/drawing/2014/main" val="343957936"/>
                    </a:ext>
                  </a:extLst>
                </a:gridCol>
                <a:gridCol w="3994189">
                  <a:extLst>
                    <a:ext uri="{9D8B030D-6E8A-4147-A177-3AD203B41FA5}">
                      <a16:colId xmlns:a16="http://schemas.microsoft.com/office/drawing/2014/main" val="2073898144"/>
                    </a:ext>
                  </a:extLst>
                </a:gridCol>
              </a:tblGrid>
              <a:tr h="406358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73152" marR="73152" marT="43508" marB="4350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73152" marR="73152" marT="43508" marB="4350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765630"/>
                  </a:ext>
                </a:extLst>
              </a:tr>
              <a:tr h="167080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imagecolorallocatealpha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b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$r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$g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$b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3508" marB="4350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an identifier for the transparent (alpha) color of the specified image. The RGB values specify the color. The alpha value specifies the amount of transparency.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3508" marB="4350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839838"/>
                  </a:ext>
                </a:extLst>
              </a:tr>
              <a:tr h="72247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imagecolortransparent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b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3508" marB="4350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Sets the transparent color in the specified image.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3508" marB="4350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236574"/>
                  </a:ext>
                </a:extLst>
              </a:tr>
              <a:tr h="72247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imagealphablending(</a:t>
                      </a:r>
                      <a:b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$i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$f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3508" marB="4350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 turn alpha blending mode off, set the second parameter to FALSE.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3508" marB="4350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630106"/>
                  </a:ext>
                </a:extLst>
              </a:tr>
              <a:tr h="135469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imagesavealpha(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$i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$f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3508" marB="4350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 attempt to save full alpha channel information, set the second parameter to TRUE. For this to work, alpha blending mode must be turned off.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 marT="43508" marB="4350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93598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E350CE-FDF4-4EE6-91CF-4027F0B54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9AD4C5-E6AD-416A-8E12-8BC71789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412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63358-2928-4D5A-9833-C6322F0D5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functions to test if a file or directory exists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0D8A7-6F5D-4059-A1BA-32D3D68ADF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to get the current working directory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constant that contains the path separator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DIRECTORY_SEPARATOR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to get a directory listing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scandir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E2226A-5AD8-4082-8748-19728EAD5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AC7B16-7D9F-4757-B673-DBA44B23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633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D6E99-B6FA-4F40-9232-4EE762D7B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works with image transparency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FED97-82CC-4888-A1B6-C265D0A5D7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calculate the width and height for the new image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and set the image type for the new image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imagecreatetruecolor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new_width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new_height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Set transparency according to image type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IMAGETYPE_GIF)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$alpha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imagecolorallocatealpha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0, 0, 0, 127);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imagecolortransparent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$alpha);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IMAGETYPE_PNG ||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IMAGETYPE_GIF)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imagealphablending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false);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imagesavealpha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true);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code that writes the new image to a file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0879E4-492D-4C8F-891D-9E7108644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0B19A2-0CD0-427B-A6C4-E08CBB36A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7546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D77A5CF-3003-460B-836B-BA69C8692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user interface for the Image Upload app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73DF3167-471F-4F2D-ADC5-27509031027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33649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5EB34F-D06D-4D22-A843-7C053814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83B5B3-846A-4EC3-929F-8A64C90B5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5062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93A68D5-4F74-4F16-B0C9-D36B13A8E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image displayed in the browser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DA9559F7-4340-4793-9CA7-0A5CA877373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33711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AFEB36-9BA7-4443-974E-D8C0075A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1291B7-68A6-40F5-84BA-5859901C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6989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3B09C-A9B6-45B0-9A21-F489F19D5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file_util.php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7C965-CC7C-4666-BEC7-8D9F937A91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get_file_list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$files = [];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$items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scandir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($items as $item)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$path . DIRECTORY_SEPARATOR 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$item;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$files[] = $item;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$files;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346B58-440A-46F3-B9CC-ACD24DAF6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264153-5A93-4A02-BB2D-F68293139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9470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9D28B-9606-4A10-A8FC-CC5831901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image_util.php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12BCD-6D39-482B-A208-FD3FB54756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3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$filename)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Set up the variables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DIRECTORY_SEPARATOR;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$i =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strrpos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($filename, '.');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($filename, 0, $i);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($filename, $i);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Set up the read path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DIRECTORY_SEPARATOR . $filename;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Set up the write paths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$image_path_400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'_400' .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$image_path_100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'_100' .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Create an image that's a maximum of 400x300 pixels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resize_image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$image_path_400, 400, 300);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Create a thumbnail image that's 100x100 pixels max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resize_image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$image_path_100, 100, 100);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BA569C-3C9D-42BD-846E-B347E22E3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C12188-77A6-4FDF-993B-3E5C7DB85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0558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46A5D-E28D-47FD-9EF7-4FC388F2B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image_util.php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64A35-BFD1-4706-8FD1-8F536D829C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resize_image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old_image_path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new_image_path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max_width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max_height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Get image type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image_info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getimagesize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old_image_path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image_info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Set up the function names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switch($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case IMAGETYPE_JPEG: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image_from_file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imagecreatefromjpeg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image_to_file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imagejpeg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case IMAGETYPE_GIF: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image_from_file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imagecreatefromgif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image_to_file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imagegif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case IMAGETYPE_PNG: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image_from_file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imagecreatefrompng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image_to_file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imagepng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default: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echo 'File must be a JPEG, GIF, or PNG image.';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exit;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FEAD0-827E-4BEE-8F00-93C59D1D0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4BDBD5-3974-41CA-BDEB-35EF3835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8408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B9556-AF2C-4FE3-90AD-4F2FFFCD4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image_util.php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999A8-7D8F-4EDB-8EE4-E5366CB449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Get the old image and its height and width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image_from_file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old_image_path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old_width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imagesx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old_height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imagesy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Calculate height and width ratios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width_ratio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old_width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max_width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height_ratio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old_height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max_height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F21EEE-4402-467F-8DE2-CD8DCD2D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68AE6-1847-493C-B952-914C1F422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5928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02AEA-458F-4F83-ADC3-F6D7CE5C8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image_util.php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92AB31-9FB1-456A-9B8A-CBBFF9D0C2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If image larger than ratio, create the new image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width_ratio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 ||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height_ratio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Calculate height and width for the new image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$ratio = max($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width_ratio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height_ratio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new_height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round($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old_height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$ratio);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new_width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round($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old_width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$ratio);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Create the new image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imagecreatetruecolor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new_width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new_height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Set transparency according to image type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IMAGETYPE_GIF)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$alpha =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imagecolorallocatealpha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0, 0, 0, 127);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imagecolortransparent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$alpha);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IMAGETYPE_PNG ||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image_type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IMAGETYPE_GIF)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imagealphablending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false);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imagesavealpha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true);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9D73D5-0FD8-4B1A-A31C-6B4E83941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E1216-E70A-4AE8-A567-6682D05CA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2869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2D4CA-BA8E-434C-8AD9-3E1A9FDC5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image_util.php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A9D5A7-22BD-4C65-9EDA-F9898B448F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Copy old image to new image and resize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new_x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old_x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imagecopyresampled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new_x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old_x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new_width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new_height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old_width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old_height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Write the new image to a new file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image_to_file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new_image_path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Free any memory associated with the new image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imagedestroy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Write the old image to a new file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image_to_file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new_image_path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Free any memory associated with the old image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imagedestroy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old_image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588809-D248-4782-A0D6-7B6AC3864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430247-C4EF-41CA-8212-1BDBE005B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3354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DA62F-8B16-4A0F-A910-C2EF25974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controller (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166C6-2BC9-46F0-865B-87F9188340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file_util.php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 //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get_file_list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image_util.php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//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process_image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'images';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image_dir_path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DIRECTORY_SEPARATOR 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$action = '';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58630-9E35-4785-B59E-BE7D1687C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D10A1-FB87-4576-84AD-C4990D09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013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4244-224D-41BC-9679-64DF98DA0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 a directory listing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A6BDD-FF08-4926-BD61-D4AC3CF978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scandir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"&lt;p&gt;Contents of $path&lt;/p&gt;";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($items as $item)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 . 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'&lt;/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'&lt;/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02302-BD8F-477D-9DA1-F13D05BE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17D0F-35BF-4BCA-8093-3D39643E3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3382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EE0FE-B259-47EB-A434-60D7082F5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controller (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5AA0A-34DD-4E67-8E9A-68C43A2BD2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6962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 ($action)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'upload':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($_FILES['file1']))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$filename = $_FILES['file1']['name'];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(!empty($filename))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$source = $_FILES['file1']['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tmp_name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$target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image_dir_path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DIRECTORY_SEPARATOR . $filename;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move_uploaded_file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($source, $target);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// create '400' and '100' versions of image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process_image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image_dir_path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$filename);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9EBE03-0A69-4C57-AFD0-3CFA20879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F9D935-FEFF-433A-9643-693E5F8B7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8859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3005C-8161-4581-A013-1DC7AC2DA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controller (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011E5-4BBE-4010-9734-AE1BAD6123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'delete':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$filename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'filename',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FILTER_SANITIZE_STRING);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$target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image_dir_path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DIRECTORY_SEPARATOR 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$filename;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($target))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unlink($target);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$files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get_file_list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image_dir_path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uploadform.php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FEBDB-09A2-4B26-AB0A-1518D25F6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EACAD3-7E06-4F5C-BBC5-2300E2712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5527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7A1F4-0064-41A7-88B0-05B6EBE3F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view (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uploadform.php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0077D-15D3-4F3E-84D8-359D2687DC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8486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&lt;title&gt;Upload Image&lt;/title&gt;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&lt;link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="main.css"/&gt;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&lt;h1&gt;Upload Image&lt;/h1&gt;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&lt;h2&gt;Image to be uploaded&lt;/h2&gt;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&lt;form id="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upload_form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action="." method="POST"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enctype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="multipart/form-data"&gt;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type="hidden" name="action" value="upload"&gt;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type="file" name="file1"&gt;&lt;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id="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upload_button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type="submit"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value="Upload"&gt;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&lt;/form&gt;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FEAA17-9AA7-4669-BEA9-827B6BFEE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D06B7-8AC3-495C-845B-C87BF5FDD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8779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C2DEE-A77A-4B1F-8C02-13D204C2F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view (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uploadform.php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D22362-79E3-4A35-BD36-95B1655EF9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&lt;h2&gt;Images in the directory&lt;/h2&gt;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(count($files) == 0)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&lt;p&gt;No images uploaded.&lt;/p&gt;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else: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foreach($files as $filename) 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file_url</a:t>
            </a: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fr-FR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image_dir</a:t>
            </a: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'/' . 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$filename;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delete_url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'.?action=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delete&amp;amp;filename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=' 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urlencode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($filename);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delete_url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="delete.png" alt="Delete"&gt;&lt;/a&gt;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file_url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$filename; ?&gt;&lt;/a&gt;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035A5-DED5-4ECF-8420-59BBDE3F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C96663-BE2E-4FB9-960C-6E36E2031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944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3C30A-299D-4AE0-81B8-DFEDD2FE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 the files from a directory listing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2BC53-C0BA-468E-975D-C64D261740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getcwd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scandir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($path);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$files = [];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($items as $item)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$path . DIRECTORY_SEPARATOR . $item;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$files[] = $item;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"&lt;p&gt;Files in $path&lt;/p&gt;";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($files as $file)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 . $file . '&lt;/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'&lt;/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4609E4-6063-4560-A04D-891457CFE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7EBFB5-1765-4C34-A679-8DE8113AF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405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33F286B-C431-4792-8D57-7E64FEF04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functions to read an entire file</a:t>
            </a:r>
            <a:endParaRPr lang="en-US" dirty="0"/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4C05ECFC-0EA0-4E41-95D1-AAFAFA811E87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3236471083"/>
              </p:ext>
            </p:extLst>
          </p:nvPr>
        </p:nvGraphicFramePr>
        <p:xfrm>
          <a:off x="914400" y="1103967"/>
          <a:ext cx="7315200" cy="2721421"/>
        </p:xfrm>
        <a:graphic>
          <a:graphicData uri="http://schemas.openxmlformats.org/drawingml/2006/table">
            <a:tbl>
              <a:tblPr firstRow="1"/>
              <a:tblGrid>
                <a:gridCol w="3321012">
                  <a:extLst>
                    <a:ext uri="{9D8B030D-6E8A-4147-A177-3AD203B41FA5}">
                      <a16:colId xmlns:a16="http://schemas.microsoft.com/office/drawing/2014/main" val="3954045665"/>
                    </a:ext>
                  </a:extLst>
                </a:gridCol>
                <a:gridCol w="3994188">
                  <a:extLst>
                    <a:ext uri="{9D8B030D-6E8A-4147-A177-3AD203B41FA5}">
                      <a16:colId xmlns:a16="http://schemas.microsoft.com/office/drawing/2014/main" val="2843235178"/>
                    </a:ext>
                  </a:extLst>
                </a:gridCol>
              </a:tblGrid>
              <a:tr h="421273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Function</a:t>
                      </a: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432166"/>
                  </a:ext>
                </a:extLst>
              </a:tr>
              <a:tr h="76671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file(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$name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an array with each element containing one line from the file.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060740"/>
                  </a:ext>
                </a:extLst>
              </a:tr>
              <a:tr h="76671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file_get_contents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$name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the contents of the file as a string.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067101"/>
                  </a:ext>
                </a:extLst>
              </a:tr>
              <a:tr h="76671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readfile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$name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Reads a file and echoes it to the web page.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356138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0E3C85-3B3F-499F-AA3D-1681B9BFE2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4114800"/>
            <a:ext cx="7315200" cy="533400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to write an entire file</a:t>
            </a:r>
          </a:p>
          <a:p>
            <a:endParaRPr lang="en-US" sz="2400" dirty="0"/>
          </a:p>
        </p:txBody>
      </p:sp>
      <p:graphicFrame>
        <p:nvGraphicFramePr>
          <p:cNvPr id="11" name="Table Placeholder 10">
            <a:extLst>
              <a:ext uri="{FF2B5EF4-FFF2-40B4-BE49-F238E27FC236}">
                <a16:creationId xmlns:a16="http://schemas.microsoft.com/office/drawing/2014/main" id="{382D10E9-7C10-461C-81CB-6CA14116D3B1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3810939020"/>
              </p:ext>
            </p:extLst>
          </p:nvPr>
        </p:nvGraphicFramePr>
        <p:xfrm>
          <a:off x="914400" y="4648200"/>
          <a:ext cx="7315200" cy="1143000"/>
        </p:xfrm>
        <a:graphic>
          <a:graphicData uri="http://schemas.openxmlformats.org/drawingml/2006/table">
            <a:tbl>
              <a:tblPr firstRow="1"/>
              <a:tblGrid>
                <a:gridCol w="3321011">
                  <a:extLst>
                    <a:ext uri="{9D8B030D-6E8A-4147-A177-3AD203B41FA5}">
                      <a16:colId xmlns:a16="http://schemas.microsoft.com/office/drawing/2014/main" val="2211487628"/>
                    </a:ext>
                  </a:extLst>
                </a:gridCol>
                <a:gridCol w="3994189">
                  <a:extLst>
                    <a:ext uri="{9D8B030D-6E8A-4147-A177-3AD203B41FA5}">
                      <a16:colId xmlns:a16="http://schemas.microsoft.com/office/drawing/2014/main" val="181544732"/>
                    </a:ext>
                  </a:extLst>
                </a:gridCol>
              </a:tblGrid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Function</a:t>
                      </a: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251891"/>
                  </a:ext>
                </a:extLst>
              </a:tr>
              <a:tr h="73073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file_put_contents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$name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$data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Writes the specified data string to the specified filename.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152" marR="73152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96346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B07D5B-4FE4-410A-A464-A7382F01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0F541A-1964-487E-A53E-F34DFE4B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23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29592-1FFE-4322-A24B-2A5F3C21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read and write text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6E4F7-6FBE-4817-A5B5-A3DCAAF9EC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 text from a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$text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file_get_contents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('message.txt');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$text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($text);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'&lt;div&gt;' . $text . '&lt;/div&gt;';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 text to a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$text = "This is line 1.\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nThis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line 2.\n";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file_put_contents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('message.txt', $text);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1C935F-8F50-486F-AB80-9C9927DFD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DE912A-E510-432C-94BF-CA54979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799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70D97-7DD7-40AC-A100-4FAC3FDD4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read and write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9350E7-AEF1-4F80-A184-40FD656C8B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 a file into an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file('usernames.txt');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($names as $name)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 . 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'&lt;/div&gt;';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 an array to a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joelmurach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rayharris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mikemurach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$names = implode("\n", $names);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file_put_contents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('usernames.txt', $names);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D1B725-A89C-449B-905C-2E2455E7F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C68BAC-DE74-48A3-9076-57B82EEA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230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8DD352-3AE0-4780-8832-15DE538F0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Modes for opening a file with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fopen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7B81A514-0A57-44CB-8FB0-A1FE9A338E9F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481000650"/>
              </p:ext>
            </p:extLst>
          </p:nvPr>
        </p:nvGraphicFramePr>
        <p:xfrm>
          <a:off x="914400" y="1143000"/>
          <a:ext cx="7098030" cy="3809998"/>
        </p:xfrm>
        <a:graphic>
          <a:graphicData uri="http://schemas.openxmlformats.org/drawingml/2006/table">
            <a:tbl>
              <a:tblPr firstRow="1"/>
              <a:tblGrid>
                <a:gridCol w="1097280">
                  <a:extLst>
                    <a:ext uri="{9D8B030D-6E8A-4147-A177-3AD203B41FA5}">
                      <a16:colId xmlns:a16="http://schemas.microsoft.com/office/drawing/2014/main" val="4040565060"/>
                    </a:ext>
                  </a:extLst>
                </a:gridCol>
                <a:gridCol w="6000750">
                  <a:extLst>
                    <a:ext uri="{9D8B030D-6E8A-4147-A177-3AD203B41FA5}">
                      <a16:colId xmlns:a16="http://schemas.microsoft.com/office/drawing/2014/main" val="289237198"/>
                    </a:ext>
                  </a:extLst>
                </a:gridCol>
              </a:tblGrid>
              <a:tr h="471714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Mode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086342"/>
                  </a:ext>
                </a:extLst>
              </a:tr>
              <a:tr h="83457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rb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Opens the file for reading. If the file doesn’t exist,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fopen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() returns FALSE.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71037"/>
                  </a:ext>
                </a:extLst>
              </a:tr>
              <a:tr h="83457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'wb'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Opens the file for writing. If the file exists, the existing data is deleted. If the file doesn’t exist, it is created.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121393"/>
                  </a:ext>
                </a:extLst>
              </a:tr>
              <a:tr h="83457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'ab'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Opens the file for writing. If the file exists, the new data is appended. If the file doesn’t exist, it is created.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789964"/>
                  </a:ext>
                </a:extLst>
              </a:tr>
              <a:tr h="83457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'xb'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Creates a new file for writing. If the file exists,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fopen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() returns FALSE.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85912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F6A9F3-C2A7-49F2-9DF0-D48C31AE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D12873-DCFA-45C7-970E-B6A8462CB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501716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1188</TotalTime>
  <Words>4794</Words>
  <Application>Microsoft Office PowerPoint</Application>
  <PresentationFormat>On-screen Show (4:3)</PresentationFormat>
  <Paragraphs>669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Arial Narrow</vt:lpstr>
      <vt:lpstr>Courier New</vt:lpstr>
      <vt:lpstr>Times New Roman</vt:lpstr>
      <vt:lpstr>Master slides_with_titles_logo</vt:lpstr>
      <vt:lpstr>Murach’s PHP and MySQL (4th Edition)</vt:lpstr>
      <vt:lpstr>Objectives</vt:lpstr>
      <vt:lpstr>Three functions to test if a file or directory exists</vt:lpstr>
      <vt:lpstr>Display a directory listing</vt:lpstr>
      <vt:lpstr>Display the files from a directory listing</vt:lpstr>
      <vt:lpstr>Three functions to read an entire file</vt:lpstr>
      <vt:lpstr>How to read and write text</vt:lpstr>
      <vt:lpstr>How to read and write arrays</vt:lpstr>
      <vt:lpstr>Modes for opening a file with the fopen() function</vt:lpstr>
      <vt:lpstr>Functions that open and close a file</vt:lpstr>
      <vt:lpstr>Read from a file</vt:lpstr>
      <vt:lpstr>Write to a file</vt:lpstr>
      <vt:lpstr>Functions to copy, rename, and delete files</vt:lpstr>
      <vt:lpstr>Rename a file</vt:lpstr>
      <vt:lpstr>An HTML form for uploading a file</vt:lpstr>
      <vt:lpstr>Elements of the $_FILES array</vt:lpstr>
      <vt:lpstr>PHP for working with an uploaded file</vt:lpstr>
      <vt:lpstr>A function that gets information about an image</vt:lpstr>
      <vt:lpstr>PHP that gets information about an image (part 1)</vt:lpstr>
      <vt:lpstr>PHP that gets information about an image (part 2)</vt:lpstr>
      <vt:lpstr>Functions that work with images</vt:lpstr>
      <vt:lpstr>Code that reads and writes an image (part 1)</vt:lpstr>
      <vt:lpstr>Code that reads and writes an image (part 2)</vt:lpstr>
      <vt:lpstr>Code that reads and writes an image (part 3)</vt:lpstr>
      <vt:lpstr>Functions that can resize an image</vt:lpstr>
      <vt:lpstr>Resizing an image to 100 by 100 pixels maximum (part 1)</vt:lpstr>
      <vt:lpstr>Resizing an image (part 2)</vt:lpstr>
      <vt:lpstr>Resizing an image (part 3)</vt:lpstr>
      <vt:lpstr>Functions that work with image transparency</vt:lpstr>
      <vt:lpstr>Code that works with image transparency</vt:lpstr>
      <vt:lpstr>The user interface for the Image Upload app</vt:lpstr>
      <vt:lpstr>An image displayed in the browser</vt:lpstr>
      <vt:lpstr>The file_util.php file</vt:lpstr>
      <vt:lpstr>The image_util.php file (part 1)</vt:lpstr>
      <vt:lpstr>The image_util.php file (part 2)</vt:lpstr>
      <vt:lpstr>The image_util.php file (part 3)</vt:lpstr>
      <vt:lpstr>The image_util.php file (part 4)</vt:lpstr>
      <vt:lpstr>The image_util.php file (part 5)</vt:lpstr>
      <vt:lpstr>The controller (index.php) (part 1)</vt:lpstr>
      <vt:lpstr>The controller (index.php) (part 2)</vt:lpstr>
      <vt:lpstr>The controller (index.php) (part 3)</vt:lpstr>
      <vt:lpstr>The view (uploadform.php) (part 1)</vt:lpstr>
      <vt:lpstr>The view (uploadform.php) (part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Jim Gerland</cp:lastModifiedBy>
  <cp:revision>120</cp:revision>
  <cp:lastPrinted>2016-01-14T23:03:16Z</cp:lastPrinted>
  <dcterms:created xsi:type="dcterms:W3CDTF">2022-04-04T18:14:02Z</dcterms:created>
  <dcterms:modified xsi:type="dcterms:W3CDTF">2024-11-05T13:32:57Z</dcterms:modified>
</cp:coreProperties>
</file>